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sldIdLst>
    <p:sldId id="269" r:id="rId2"/>
    <p:sldId id="270" r:id="rId3"/>
    <p:sldId id="256" r:id="rId4"/>
    <p:sldId id="258" r:id="rId5"/>
    <p:sldId id="259" r:id="rId6"/>
    <p:sldId id="261" r:id="rId7"/>
    <p:sldId id="262" r:id="rId8"/>
    <p:sldId id="264" r:id="rId9"/>
    <p:sldId id="267" r:id="rId10"/>
    <p:sldId id="265" r:id="rId11"/>
    <p:sldId id="271" r:id="rId12"/>
    <p:sldId id="25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5A3AE2-C060-4E1E-AF9F-37A2BA92333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CD78B2-E41C-4B2B-8E0D-A71331AC3533}" type="pres">
      <dgm:prSet presAssocID="{575A3AE2-C060-4E1E-AF9F-37A2BA923339}" presName="diagram" presStyleCnt="0">
        <dgm:presLayoutVars>
          <dgm:dir/>
          <dgm:resizeHandles val="exact"/>
        </dgm:presLayoutVars>
      </dgm:prSet>
      <dgm:spPr/>
    </dgm:pt>
  </dgm:ptLst>
  <dgm:cxnLst>
    <dgm:cxn modelId="{F3BCF637-1E50-44A2-A33D-D5F89C7F6040}" type="presOf" srcId="{575A3AE2-C060-4E1E-AF9F-37A2BA923339}" destId="{73CD78B2-E41C-4B2B-8E0D-A71331AC353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8EE6A0-9185-4104-BB3C-7D003282CD54}" type="doc">
      <dgm:prSet loTypeId="urn:microsoft.com/office/officeart/2018/5/layout/IconLeafLabelList" loCatId="icon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4522368-231D-473A-BC7F-0014645A846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Higher demand for services.</a:t>
          </a:r>
        </a:p>
      </dgm:t>
    </dgm:pt>
    <dgm:pt modelId="{7E8BF7F0-5FDB-46A1-81C4-67C7245E18C0}" type="parTrans" cxnId="{AE0F6DDE-ED4E-4334-8F25-A5221F5BB69F}">
      <dgm:prSet/>
      <dgm:spPr/>
      <dgm:t>
        <a:bodyPr/>
        <a:lstStyle/>
        <a:p>
          <a:endParaRPr lang="en-US"/>
        </a:p>
      </dgm:t>
    </dgm:pt>
    <dgm:pt modelId="{BEEA5A83-749F-428C-B5DB-B5261572D8CC}" type="sibTrans" cxnId="{AE0F6DDE-ED4E-4334-8F25-A5221F5BB69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4ADF9F5-4994-4CE6-AC74-1BB3012837D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Guaranteed reimbursements.</a:t>
          </a:r>
        </a:p>
      </dgm:t>
    </dgm:pt>
    <dgm:pt modelId="{63162BD3-0585-40CD-B6DF-6274C19B0E90}" type="parTrans" cxnId="{8680BD07-9391-40BD-BED2-BEAF2D10399A}">
      <dgm:prSet/>
      <dgm:spPr/>
      <dgm:t>
        <a:bodyPr/>
        <a:lstStyle/>
        <a:p>
          <a:endParaRPr lang="en-US"/>
        </a:p>
      </dgm:t>
    </dgm:pt>
    <dgm:pt modelId="{0BD7FCE2-5BEE-45A2-ACCF-05969E2A9885}" type="sibTrans" cxnId="{8680BD07-9391-40BD-BED2-BEAF2D10399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D06AD51-FA65-4D33-8D93-845448B90E6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Focus on preventative care.</a:t>
          </a:r>
        </a:p>
      </dgm:t>
    </dgm:pt>
    <dgm:pt modelId="{BBCE930F-AB80-4EAC-93A2-17DBB1B0028F}" type="parTrans" cxnId="{9784EF1A-E2FB-4C81-A390-56EB44D8A60D}">
      <dgm:prSet/>
      <dgm:spPr/>
      <dgm:t>
        <a:bodyPr/>
        <a:lstStyle/>
        <a:p>
          <a:endParaRPr lang="en-US"/>
        </a:p>
      </dgm:t>
    </dgm:pt>
    <dgm:pt modelId="{38989555-A5E1-4D30-8BC5-7CE9BA02E481}" type="sibTrans" cxnId="{9784EF1A-E2FB-4C81-A390-56EB44D8A60D}">
      <dgm:prSet/>
      <dgm:spPr/>
      <dgm:t>
        <a:bodyPr/>
        <a:lstStyle/>
        <a:p>
          <a:endParaRPr lang="en-US"/>
        </a:p>
      </dgm:t>
    </dgm:pt>
    <dgm:pt modelId="{7A8B33FF-7CF2-4754-A463-31A43AF9F830}" type="pres">
      <dgm:prSet presAssocID="{D98EE6A0-9185-4104-BB3C-7D003282CD54}" presName="root" presStyleCnt="0">
        <dgm:presLayoutVars>
          <dgm:dir/>
          <dgm:resizeHandles val="exact"/>
        </dgm:presLayoutVars>
      </dgm:prSet>
      <dgm:spPr/>
    </dgm:pt>
    <dgm:pt modelId="{9B4B9137-97FD-447C-899D-31193527ED34}" type="pres">
      <dgm:prSet presAssocID="{24522368-231D-473A-BC7F-0014645A8462}" presName="compNode" presStyleCnt="0"/>
      <dgm:spPr/>
    </dgm:pt>
    <dgm:pt modelId="{09B1C160-E2AB-4A7E-97FC-0DEB44F2430E}" type="pres">
      <dgm:prSet presAssocID="{24522368-231D-473A-BC7F-0014645A8462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  <a:solidFill>
          <a:schemeClr val="bg2"/>
        </a:solidFill>
      </dgm:spPr>
    </dgm:pt>
    <dgm:pt modelId="{D7F57913-2E1D-47C7-856D-8AC8BABE5A0F}" type="pres">
      <dgm:prSet presAssocID="{24522368-231D-473A-BC7F-0014645A846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Graph with Upward Trend"/>
        </a:ext>
      </dgm:extLst>
    </dgm:pt>
    <dgm:pt modelId="{7FBA7297-0C01-4D2A-84C5-9D2D0000C741}" type="pres">
      <dgm:prSet presAssocID="{24522368-231D-473A-BC7F-0014645A8462}" presName="spaceRect" presStyleCnt="0"/>
      <dgm:spPr/>
    </dgm:pt>
    <dgm:pt modelId="{EA4EE9F1-FD0A-478A-8055-FDDDC28F4725}" type="pres">
      <dgm:prSet presAssocID="{24522368-231D-473A-BC7F-0014645A8462}" presName="textRect" presStyleLbl="revTx" presStyleIdx="0" presStyleCnt="3">
        <dgm:presLayoutVars>
          <dgm:chMax val="1"/>
          <dgm:chPref val="1"/>
        </dgm:presLayoutVars>
      </dgm:prSet>
      <dgm:spPr/>
    </dgm:pt>
    <dgm:pt modelId="{9C016095-1224-45FD-8650-0BAA94A0E447}" type="pres">
      <dgm:prSet presAssocID="{BEEA5A83-749F-428C-B5DB-B5261572D8CC}" presName="sibTrans" presStyleCnt="0"/>
      <dgm:spPr/>
    </dgm:pt>
    <dgm:pt modelId="{004C1C6E-1CD1-4E63-A1F6-96D54F710709}" type="pres">
      <dgm:prSet presAssocID="{D4ADF9F5-4994-4CE6-AC74-1BB3012837DC}" presName="compNode" presStyleCnt="0"/>
      <dgm:spPr/>
    </dgm:pt>
    <dgm:pt modelId="{16426BB2-1E8E-4243-95CE-6EE2AE682A86}" type="pres">
      <dgm:prSet presAssocID="{D4ADF9F5-4994-4CE6-AC74-1BB3012837DC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85000"/>
          </a:schemeClr>
        </a:solidFill>
      </dgm:spPr>
    </dgm:pt>
    <dgm:pt modelId="{B4C5C376-7C31-454D-AB31-C35AFBCFCC74}" type="pres">
      <dgm:prSet presAssocID="{D4ADF9F5-4994-4CE6-AC74-1BB3012837D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FE64409D-56ED-404D-9F2B-004683D6ED66}" type="pres">
      <dgm:prSet presAssocID="{D4ADF9F5-4994-4CE6-AC74-1BB3012837DC}" presName="spaceRect" presStyleCnt="0"/>
      <dgm:spPr/>
    </dgm:pt>
    <dgm:pt modelId="{8F1A3162-6B4E-4080-881E-9972E546C5F1}" type="pres">
      <dgm:prSet presAssocID="{D4ADF9F5-4994-4CE6-AC74-1BB3012837DC}" presName="textRect" presStyleLbl="revTx" presStyleIdx="1" presStyleCnt="3">
        <dgm:presLayoutVars>
          <dgm:chMax val="1"/>
          <dgm:chPref val="1"/>
        </dgm:presLayoutVars>
      </dgm:prSet>
      <dgm:spPr/>
    </dgm:pt>
    <dgm:pt modelId="{753F1ADA-80C1-47BA-9A73-DEEE6EB4AFE2}" type="pres">
      <dgm:prSet presAssocID="{0BD7FCE2-5BEE-45A2-ACCF-05969E2A9885}" presName="sibTrans" presStyleCnt="0"/>
      <dgm:spPr/>
    </dgm:pt>
    <dgm:pt modelId="{545D697E-CFC6-4885-80DA-91304D022F42}" type="pres">
      <dgm:prSet presAssocID="{ED06AD51-FA65-4D33-8D93-845448B90E65}" presName="compNode" presStyleCnt="0"/>
      <dgm:spPr/>
    </dgm:pt>
    <dgm:pt modelId="{0CD502C4-313C-4415-9687-529DBC2A9690}" type="pres">
      <dgm:prSet presAssocID="{ED06AD51-FA65-4D33-8D93-845448B90E65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  <a:solidFill>
          <a:schemeClr val="bg2"/>
        </a:solidFill>
      </dgm:spPr>
    </dgm:pt>
    <dgm:pt modelId="{0B7863BD-17C7-44AA-9379-1D7E6CA64D96}" type="pres">
      <dgm:prSet presAssocID="{ED06AD51-FA65-4D33-8D93-845448B90E6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9E0AF35E-1370-47CF-802B-69616760F953}" type="pres">
      <dgm:prSet presAssocID="{ED06AD51-FA65-4D33-8D93-845448B90E65}" presName="spaceRect" presStyleCnt="0"/>
      <dgm:spPr/>
    </dgm:pt>
    <dgm:pt modelId="{F1519455-D4C9-445A-869B-DA8B0B3DCB44}" type="pres">
      <dgm:prSet presAssocID="{ED06AD51-FA65-4D33-8D93-845448B90E6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680BD07-9391-40BD-BED2-BEAF2D10399A}" srcId="{D98EE6A0-9185-4104-BB3C-7D003282CD54}" destId="{D4ADF9F5-4994-4CE6-AC74-1BB3012837DC}" srcOrd="1" destOrd="0" parTransId="{63162BD3-0585-40CD-B6DF-6274C19B0E90}" sibTransId="{0BD7FCE2-5BEE-45A2-ACCF-05969E2A9885}"/>
    <dgm:cxn modelId="{9784EF1A-E2FB-4C81-A390-56EB44D8A60D}" srcId="{D98EE6A0-9185-4104-BB3C-7D003282CD54}" destId="{ED06AD51-FA65-4D33-8D93-845448B90E65}" srcOrd="2" destOrd="0" parTransId="{BBCE930F-AB80-4EAC-93A2-17DBB1B0028F}" sibTransId="{38989555-A5E1-4D30-8BC5-7CE9BA02E481}"/>
    <dgm:cxn modelId="{1E215431-30B6-49F6-B748-391E8846055D}" type="presOf" srcId="{D98EE6A0-9185-4104-BB3C-7D003282CD54}" destId="{7A8B33FF-7CF2-4754-A463-31A43AF9F830}" srcOrd="0" destOrd="0" presId="urn:microsoft.com/office/officeart/2018/5/layout/IconLeafLabelList"/>
    <dgm:cxn modelId="{D71E6C50-DE0F-4BD6-91DC-1CA884962AE8}" type="presOf" srcId="{D4ADF9F5-4994-4CE6-AC74-1BB3012837DC}" destId="{8F1A3162-6B4E-4080-881E-9972E546C5F1}" srcOrd="0" destOrd="0" presId="urn:microsoft.com/office/officeart/2018/5/layout/IconLeafLabelList"/>
    <dgm:cxn modelId="{81FEBA8E-710C-4981-849C-B94614185D3D}" type="presOf" srcId="{ED06AD51-FA65-4D33-8D93-845448B90E65}" destId="{F1519455-D4C9-445A-869B-DA8B0B3DCB44}" srcOrd="0" destOrd="0" presId="urn:microsoft.com/office/officeart/2018/5/layout/IconLeafLabelList"/>
    <dgm:cxn modelId="{B13B14D9-6431-4498-A504-A347CAC4239D}" type="presOf" srcId="{24522368-231D-473A-BC7F-0014645A8462}" destId="{EA4EE9F1-FD0A-478A-8055-FDDDC28F4725}" srcOrd="0" destOrd="0" presId="urn:microsoft.com/office/officeart/2018/5/layout/IconLeafLabelList"/>
    <dgm:cxn modelId="{AE0F6DDE-ED4E-4334-8F25-A5221F5BB69F}" srcId="{D98EE6A0-9185-4104-BB3C-7D003282CD54}" destId="{24522368-231D-473A-BC7F-0014645A8462}" srcOrd="0" destOrd="0" parTransId="{7E8BF7F0-5FDB-46A1-81C4-67C7245E18C0}" sibTransId="{BEEA5A83-749F-428C-B5DB-B5261572D8CC}"/>
    <dgm:cxn modelId="{55643DFF-C7D4-4B89-9AEC-8D529E540D8F}" type="presParOf" srcId="{7A8B33FF-7CF2-4754-A463-31A43AF9F830}" destId="{9B4B9137-97FD-447C-899D-31193527ED34}" srcOrd="0" destOrd="0" presId="urn:microsoft.com/office/officeart/2018/5/layout/IconLeafLabelList"/>
    <dgm:cxn modelId="{3A08E1B4-58AD-4267-824E-647FC7BE6568}" type="presParOf" srcId="{9B4B9137-97FD-447C-899D-31193527ED34}" destId="{09B1C160-E2AB-4A7E-97FC-0DEB44F2430E}" srcOrd="0" destOrd="0" presId="urn:microsoft.com/office/officeart/2018/5/layout/IconLeafLabelList"/>
    <dgm:cxn modelId="{1D5524BB-1C99-476C-BAF8-8BDA96307178}" type="presParOf" srcId="{9B4B9137-97FD-447C-899D-31193527ED34}" destId="{D7F57913-2E1D-47C7-856D-8AC8BABE5A0F}" srcOrd="1" destOrd="0" presId="urn:microsoft.com/office/officeart/2018/5/layout/IconLeafLabelList"/>
    <dgm:cxn modelId="{3447683A-64FB-4774-824A-71597BF42FE7}" type="presParOf" srcId="{9B4B9137-97FD-447C-899D-31193527ED34}" destId="{7FBA7297-0C01-4D2A-84C5-9D2D0000C741}" srcOrd="2" destOrd="0" presId="urn:microsoft.com/office/officeart/2018/5/layout/IconLeafLabelList"/>
    <dgm:cxn modelId="{779169C2-1887-4B48-B90F-B838A1EA7025}" type="presParOf" srcId="{9B4B9137-97FD-447C-899D-31193527ED34}" destId="{EA4EE9F1-FD0A-478A-8055-FDDDC28F4725}" srcOrd="3" destOrd="0" presId="urn:microsoft.com/office/officeart/2018/5/layout/IconLeafLabelList"/>
    <dgm:cxn modelId="{5074EF66-C794-4440-AC24-C086B64CF512}" type="presParOf" srcId="{7A8B33FF-7CF2-4754-A463-31A43AF9F830}" destId="{9C016095-1224-45FD-8650-0BAA94A0E447}" srcOrd="1" destOrd="0" presId="urn:microsoft.com/office/officeart/2018/5/layout/IconLeafLabelList"/>
    <dgm:cxn modelId="{96CDD772-5307-4CA1-AFD6-51C5CA2B0D1D}" type="presParOf" srcId="{7A8B33FF-7CF2-4754-A463-31A43AF9F830}" destId="{004C1C6E-1CD1-4E63-A1F6-96D54F710709}" srcOrd="2" destOrd="0" presId="urn:microsoft.com/office/officeart/2018/5/layout/IconLeafLabelList"/>
    <dgm:cxn modelId="{6A928D36-1760-4CFA-998B-CF591E83EE9E}" type="presParOf" srcId="{004C1C6E-1CD1-4E63-A1F6-96D54F710709}" destId="{16426BB2-1E8E-4243-95CE-6EE2AE682A86}" srcOrd="0" destOrd="0" presId="urn:microsoft.com/office/officeart/2018/5/layout/IconLeafLabelList"/>
    <dgm:cxn modelId="{7290EE1A-DA4F-43A6-9FAB-296DE300BD4C}" type="presParOf" srcId="{004C1C6E-1CD1-4E63-A1F6-96D54F710709}" destId="{B4C5C376-7C31-454D-AB31-C35AFBCFCC74}" srcOrd="1" destOrd="0" presId="urn:microsoft.com/office/officeart/2018/5/layout/IconLeafLabelList"/>
    <dgm:cxn modelId="{8C8D26CB-34DD-46D6-B257-AB64A0F011F8}" type="presParOf" srcId="{004C1C6E-1CD1-4E63-A1F6-96D54F710709}" destId="{FE64409D-56ED-404D-9F2B-004683D6ED66}" srcOrd="2" destOrd="0" presId="urn:microsoft.com/office/officeart/2018/5/layout/IconLeafLabelList"/>
    <dgm:cxn modelId="{E179944A-ED5F-4D2E-A9C5-0D98C8C214AF}" type="presParOf" srcId="{004C1C6E-1CD1-4E63-A1F6-96D54F710709}" destId="{8F1A3162-6B4E-4080-881E-9972E546C5F1}" srcOrd="3" destOrd="0" presId="urn:microsoft.com/office/officeart/2018/5/layout/IconLeafLabelList"/>
    <dgm:cxn modelId="{E8FB2383-35C9-42AD-9E58-D5C1EAE71AFC}" type="presParOf" srcId="{7A8B33FF-7CF2-4754-A463-31A43AF9F830}" destId="{753F1ADA-80C1-47BA-9A73-DEEE6EB4AFE2}" srcOrd="3" destOrd="0" presId="urn:microsoft.com/office/officeart/2018/5/layout/IconLeafLabelList"/>
    <dgm:cxn modelId="{38676DC7-777D-4AE0-AD4D-3ED5B74ADD65}" type="presParOf" srcId="{7A8B33FF-7CF2-4754-A463-31A43AF9F830}" destId="{545D697E-CFC6-4885-80DA-91304D022F42}" srcOrd="4" destOrd="0" presId="urn:microsoft.com/office/officeart/2018/5/layout/IconLeafLabelList"/>
    <dgm:cxn modelId="{1BB3C524-95FE-4ED3-8AB7-2EEA061F52F5}" type="presParOf" srcId="{545D697E-CFC6-4885-80DA-91304D022F42}" destId="{0CD502C4-313C-4415-9687-529DBC2A9690}" srcOrd="0" destOrd="0" presId="urn:microsoft.com/office/officeart/2018/5/layout/IconLeafLabelList"/>
    <dgm:cxn modelId="{0FE858E8-E4AC-4B6A-B0F5-E0CEA6872D90}" type="presParOf" srcId="{545D697E-CFC6-4885-80DA-91304D022F42}" destId="{0B7863BD-17C7-44AA-9379-1D7E6CA64D96}" srcOrd="1" destOrd="0" presId="urn:microsoft.com/office/officeart/2018/5/layout/IconLeafLabelList"/>
    <dgm:cxn modelId="{AE6A0B6B-79ED-4205-8185-650595B16D9E}" type="presParOf" srcId="{545D697E-CFC6-4885-80DA-91304D022F42}" destId="{9E0AF35E-1370-47CF-802B-69616760F953}" srcOrd="2" destOrd="0" presId="urn:microsoft.com/office/officeart/2018/5/layout/IconLeafLabelList"/>
    <dgm:cxn modelId="{2584ABE5-F933-4983-B0A4-D3414ACA85E0}" type="presParOf" srcId="{545D697E-CFC6-4885-80DA-91304D022F42}" destId="{F1519455-D4C9-445A-869B-DA8B0B3DCB4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1C160-E2AB-4A7E-97FC-0DEB44F2430E}">
      <dsp:nvSpPr>
        <dsp:cNvPr id="0" name=""/>
        <dsp:cNvSpPr/>
      </dsp:nvSpPr>
      <dsp:spPr>
        <a:xfrm>
          <a:off x="381182" y="556967"/>
          <a:ext cx="1132312" cy="1132312"/>
        </a:xfrm>
        <a:prstGeom prst="round2DiagRect">
          <a:avLst>
            <a:gd name="adj1" fmla="val 29727"/>
            <a:gd name="adj2" fmla="val 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57913-2E1D-47C7-856D-8AC8BABE5A0F}">
      <dsp:nvSpPr>
        <dsp:cNvPr id="0" name=""/>
        <dsp:cNvSpPr/>
      </dsp:nvSpPr>
      <dsp:spPr>
        <a:xfrm>
          <a:off x="622495" y="798280"/>
          <a:ext cx="649687" cy="649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4EE9F1-FD0A-478A-8055-FDDDC28F4725}">
      <dsp:nvSpPr>
        <dsp:cNvPr id="0" name=""/>
        <dsp:cNvSpPr/>
      </dsp:nvSpPr>
      <dsp:spPr>
        <a:xfrm>
          <a:off x="19214" y="2041968"/>
          <a:ext cx="18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Higher demand for services.</a:t>
          </a:r>
        </a:p>
      </dsp:txBody>
      <dsp:txXfrm>
        <a:off x="19214" y="2041968"/>
        <a:ext cx="1856250" cy="720000"/>
      </dsp:txXfrm>
    </dsp:sp>
    <dsp:sp modelId="{16426BB2-1E8E-4243-95CE-6EE2AE682A86}">
      <dsp:nvSpPr>
        <dsp:cNvPr id="0" name=""/>
        <dsp:cNvSpPr/>
      </dsp:nvSpPr>
      <dsp:spPr>
        <a:xfrm>
          <a:off x="2562276" y="556967"/>
          <a:ext cx="1132312" cy="1132312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5C376-7C31-454D-AB31-C35AFBCFCC74}">
      <dsp:nvSpPr>
        <dsp:cNvPr id="0" name=""/>
        <dsp:cNvSpPr/>
      </dsp:nvSpPr>
      <dsp:spPr>
        <a:xfrm>
          <a:off x="2803589" y="798280"/>
          <a:ext cx="649687" cy="649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1A3162-6B4E-4080-881E-9972E546C5F1}">
      <dsp:nvSpPr>
        <dsp:cNvPr id="0" name=""/>
        <dsp:cNvSpPr/>
      </dsp:nvSpPr>
      <dsp:spPr>
        <a:xfrm>
          <a:off x="2200307" y="2041968"/>
          <a:ext cx="18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Guaranteed reimbursements.</a:t>
          </a:r>
        </a:p>
      </dsp:txBody>
      <dsp:txXfrm>
        <a:off x="2200307" y="2041968"/>
        <a:ext cx="1856250" cy="720000"/>
      </dsp:txXfrm>
    </dsp:sp>
    <dsp:sp modelId="{0CD502C4-313C-4415-9687-529DBC2A9690}">
      <dsp:nvSpPr>
        <dsp:cNvPr id="0" name=""/>
        <dsp:cNvSpPr/>
      </dsp:nvSpPr>
      <dsp:spPr>
        <a:xfrm>
          <a:off x="4743370" y="556967"/>
          <a:ext cx="1132312" cy="1132312"/>
        </a:xfrm>
        <a:prstGeom prst="round2DiagRect">
          <a:avLst>
            <a:gd name="adj1" fmla="val 29727"/>
            <a:gd name="adj2" fmla="val 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863BD-17C7-44AA-9379-1D7E6CA64D96}">
      <dsp:nvSpPr>
        <dsp:cNvPr id="0" name=""/>
        <dsp:cNvSpPr/>
      </dsp:nvSpPr>
      <dsp:spPr>
        <a:xfrm>
          <a:off x="4984683" y="798280"/>
          <a:ext cx="649687" cy="649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1519455-D4C9-445A-869B-DA8B0B3DCB44}">
      <dsp:nvSpPr>
        <dsp:cNvPr id="0" name=""/>
        <dsp:cNvSpPr/>
      </dsp:nvSpPr>
      <dsp:spPr>
        <a:xfrm>
          <a:off x="4381401" y="2041968"/>
          <a:ext cx="18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Focus on preventative care.</a:t>
          </a:r>
        </a:p>
      </dsp:txBody>
      <dsp:txXfrm>
        <a:off x="4381401" y="2041968"/>
        <a:ext cx="185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443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3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199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299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92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007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368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601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44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2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14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68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58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31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1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460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4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publicdomainpictures.net/view-image.php?image=156822&amp;picture=american-fla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BD1454-A3A3-4B74-AFD2-FE9776DC88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E001ECE-D011-4DDD-A898-CB82A2258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5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hyperlink" Target="https://www.publicdomainpictures.net/view-image.php?image=156822&amp;picture=american-flag" TargetMode="Externa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hyperlink" Target="https://www.publicdomainpictures.net/view-image.php?image=156822&amp;picture=american-flag" TargetMode="External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://tribework.blogspot.com/2012/05/seeing-through-criticism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hyperlink" Target="https://www.publicdomainpictures.net/view-image.php?image=156822&amp;picture=american-flag" TargetMode="External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s://www.actuaries.digital/2015/07/15/compulsory-health-insurance-should-government-still-be-the-health-insurer-of-first-resort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93/jnci/djab135" TargetMode="External"/><Relationship Id="rId13" Type="http://schemas.openxmlformats.org/officeDocument/2006/relationships/hyperlink" Target="https://doi.org/10.1377/hlthaff.2021.00945" TargetMode="External"/><Relationship Id="rId18" Type="http://schemas.openxmlformats.org/officeDocument/2006/relationships/hyperlink" Target="https://doi.org/10.3390/medicina56110580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shvs.org/finishing-the-job-of-medicaid-expansion/" TargetMode="External"/><Relationship Id="rId12" Type="http://schemas.openxmlformats.org/officeDocument/2006/relationships/hyperlink" Target="https://doi.org/10.1177/00207314211044002" TargetMode="External"/><Relationship Id="rId17" Type="http://schemas.openxmlformats.org/officeDocument/2006/relationships/hyperlink" Target="https://doi.org/10.1377/hlthaff.2019.01414" TargetMode="External"/><Relationship Id="rId2" Type="http://schemas.openxmlformats.org/officeDocument/2006/relationships/audio" Target="../media/media12.m4a"/><Relationship Id="rId16" Type="http://schemas.openxmlformats.org/officeDocument/2006/relationships/hyperlink" Target="https://www.bbc.com/news/world-us-canada-47491964" TargetMode="External"/><Relationship Id="rId1" Type="http://schemas.microsoft.com/office/2007/relationships/media" Target="../media/media12.m4a"/><Relationship Id="rId6" Type="http://schemas.openxmlformats.org/officeDocument/2006/relationships/hyperlink" Target="https://doi.org/10.1377/hlthaff.2020.02058" TargetMode="External"/><Relationship Id="rId11" Type="http://schemas.openxmlformats.org/officeDocument/2006/relationships/hyperlink" Target="https://www.medicaid.gov/medicaid/financial-management/index.html" TargetMode="External"/><Relationship Id="rId5" Type="http://schemas.openxmlformats.org/officeDocument/2006/relationships/hyperlink" Target="https://www.publicdomainpictures.net/view-image.php?image=156822&amp;picture=american-flag" TargetMode="External"/><Relationship Id="rId15" Type="http://schemas.openxmlformats.org/officeDocument/2006/relationships/hyperlink" Target="https://doi.org/10.1215/03616878-8970753" TargetMode="External"/><Relationship Id="rId10" Type="http://schemas.openxmlformats.org/officeDocument/2006/relationships/hyperlink" Target="https://doi.org/10.1136/bmj.321.7260.563" TargetMode="External"/><Relationship Id="rId19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hyperlink" Target="http://www.urban.org/sites/default/files/publication/102326/cutting-through-the-jargon-health-care-reform-design-issues-and-trade-offs-facing-us-today.pdf" TargetMode="External"/><Relationship Id="rId14" Type="http://schemas.openxmlformats.org/officeDocument/2006/relationships/hyperlink" Target="https://doi.org/10.1007/s10900-021-01000-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g"/><Relationship Id="rId5" Type="http://schemas.openxmlformats.org/officeDocument/2006/relationships/hyperlink" Target="https://www.publicdomainpictures.net/view-image.php?image=156822&amp;picture=american-flag" TargetMode="Externa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the5stepbusinessstart.com/business-plan-anyone-can-start/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hyperlink" Target="https://www.publicdomainpictures.net/view-image.php?image=156822&amp;picture=american-flag" TargetMode="External"/><Relationship Id="rId4" Type="http://schemas.openxmlformats.org/officeDocument/2006/relationships/image" Target="../media/image3.jp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2.xml"/><Relationship Id="rId12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g"/><Relationship Id="rId11" Type="http://schemas.microsoft.com/office/2007/relationships/diagramDrawing" Target="../diagrams/drawing2.xml"/><Relationship Id="rId5" Type="http://schemas.openxmlformats.org/officeDocument/2006/relationships/hyperlink" Target="https://www.publicdomainpictures.net/view-image.php?image=156822&amp;picture=american-flag" TargetMode="External"/><Relationship Id="rId10" Type="http://schemas.openxmlformats.org/officeDocument/2006/relationships/diagramColors" Target="../diagrams/colors2.xml"/><Relationship Id="rId4" Type="http://schemas.openxmlformats.org/officeDocument/2006/relationships/image" Target="../media/image3.jpg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hyperlink" Target="https://www.publicdomainpictures.net/view-image.php?image=156822&amp;picture=american-flag" TargetMode="External"/><Relationship Id="rId10" Type="http://schemas.openxmlformats.org/officeDocument/2006/relationships/image" Target="../media/image19.jpeg"/><Relationship Id="rId4" Type="http://schemas.openxmlformats.org/officeDocument/2006/relationships/image" Target="../media/image3.jp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pexels.com/photo/100-us-dollar-banknotes-3483098/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jpeg"/><Relationship Id="rId5" Type="http://schemas.openxmlformats.org/officeDocument/2006/relationships/hyperlink" Target="https://www.publicdomainpictures.net/view-image.php?image=156822&amp;picture=american-flag" TargetMode="Externa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8243CDD5-F82E-454F-8486-578A477A8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88"/>
            <a:ext cx="11227442" cy="5883295"/>
          </a:xfrm>
          <a:prstGeom prst="rect">
            <a:avLst/>
          </a:prstGeom>
          <a:blipFill dpi="0" rotWithShape="1">
            <a:blip r:embed="rId6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125408EF-EA7D-413B-B27F-B1FCD06FA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66F03-9494-471F-BB02-F96F46AAB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sz="3200" dirty="0"/>
              <a:t>Designing Your Own Health Care System</a:t>
            </a:r>
            <a:br>
              <a:rPr lang="en-US" sz="3200" dirty="0"/>
            </a:br>
            <a:r>
              <a:rPr lang="en-US" sz="3200" b="1" dirty="0"/>
              <a:t>Universal Health Care of America Act (UHAA)</a:t>
            </a:r>
          </a:p>
        </p:txBody>
      </p:sp>
      <p:cxnSp>
        <p:nvCxnSpPr>
          <p:cNvPr id="28" name="Straight Connector 15">
            <a:extLst>
              <a:ext uri="{FF2B5EF4-FFF2-40B4-BE49-F238E27FC236}">
                <a16:creationId xmlns:a16="http://schemas.microsoft.com/office/drawing/2014/main" id="{98C14DAD-9B93-4225-B89C-5D0B5BD3A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17">
            <a:extLst>
              <a:ext uri="{FF2B5EF4-FFF2-40B4-BE49-F238E27FC236}">
                <a16:creationId xmlns:a16="http://schemas.microsoft.com/office/drawing/2014/main" id="{9CA11A81-0344-4F96-8A6F-BBBB25E6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8288" y="3128956"/>
            <a:ext cx="12234672" cy="658368"/>
            <a:chOff x="-18288" y="3128956"/>
            <a:chExt cx="12234672" cy="658368"/>
          </a:xfrm>
        </p:grpSpPr>
        <p:sp>
          <p:nvSpPr>
            <p:cNvPr id="19" name="Rounded Rectangle 22">
              <a:extLst>
                <a:ext uri="{FF2B5EF4-FFF2-40B4-BE49-F238E27FC236}">
                  <a16:creationId xmlns:a16="http://schemas.microsoft.com/office/drawing/2014/main" id="{AD8DC422-CE88-4B6D-8A13-70E10AD98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19">
              <a:extLst>
                <a:ext uri="{FF2B5EF4-FFF2-40B4-BE49-F238E27FC236}">
                  <a16:creationId xmlns:a16="http://schemas.microsoft.com/office/drawing/2014/main" id="{ED55CCD7-8FE9-47DC-B8F9-5C25DA7A78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>
          <p:nvSpPr>
            <p:cNvPr id="31" name="Rounded Rectangle 24">
              <a:extLst>
                <a:ext uri="{FF2B5EF4-FFF2-40B4-BE49-F238E27FC236}">
                  <a16:creationId xmlns:a16="http://schemas.microsoft.com/office/drawing/2014/main" id="{B1D46D73-0ACA-4770-9E9F-D36420B9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2AA42B-5DF9-462B-9D27-B7E8C0B6B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720A599E-F0D1-4E55-9770-CC59B5EA8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4" y="2801406"/>
            <a:ext cx="9601196" cy="27961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Kerrie Parsons RN, BSN</a:t>
            </a:r>
          </a:p>
          <a:p>
            <a:pPr marL="0" indent="0" algn="ctr">
              <a:buNone/>
            </a:pPr>
            <a:r>
              <a:rPr lang="en-US" sz="1800" dirty="0"/>
              <a:t>University of Massachusetts Dartmouth</a:t>
            </a:r>
          </a:p>
          <a:p>
            <a:pPr marL="0" indent="0" algn="ctr">
              <a:buNone/>
            </a:pPr>
            <a:r>
              <a:rPr lang="en-US" sz="1800" dirty="0"/>
              <a:t>College of Nursing and Health Sciences</a:t>
            </a:r>
          </a:p>
          <a:p>
            <a:pPr marL="0" indent="0" algn="ctr">
              <a:buNone/>
            </a:pPr>
            <a:r>
              <a:rPr lang="en-US" sz="1800" dirty="0"/>
              <a:t>NUR 520 US Health Care Delivery System</a:t>
            </a:r>
          </a:p>
          <a:p>
            <a:pPr marL="0" indent="0" algn="ctr">
              <a:buNone/>
            </a:pPr>
            <a:r>
              <a:rPr lang="en-US" sz="1800" dirty="0"/>
              <a:t>Dr. Usama Saleh</a:t>
            </a:r>
          </a:p>
          <a:p>
            <a:pPr marL="0" indent="0" algn="ctr">
              <a:buNone/>
            </a:pPr>
            <a:r>
              <a:rPr lang="en-US" sz="1800" dirty="0"/>
              <a:t>December 12, 2021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16B7C5-70FB-4416-A539-27DD04945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9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70"/>
    </mc:Choice>
    <mc:Fallback>
      <p:transition spd="slow" advTm="16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72F6A24-139E-4EB5-86D2-431F42EF8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63AE85-BE5D-4975-BACF-DDDCC9C2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E7751F0-16BF-4A9D-B778-5D46B92B4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755924-121A-47AA-8613-995D4108B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D2AFDA-19BE-4455-830E-1541E5D7B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FB15EBF-E414-4E00-87E7-700A78A60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737F12-FCF1-4F11-8AA7-0A72AE63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945" y="1018626"/>
            <a:ext cx="5342574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b="1" dirty="0"/>
              <a:t>What Critics may say?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9DA5B05-DD14-4860-AC45-02A8D2EE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EDBF0B7-38DC-42C1-8FF8-B52EB434F1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0813" r="12123" b="-2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6BE37AC-AD36-4C42-9B8C-C5500F4E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8CA68-CAC7-4CC7-8D72-B16922418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Increase demand on providers.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Increase wait times for care.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Increase taxes!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General system inefficiency.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Hampered innovation.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B87A90-C459-4250-918D-7A44CF55D968}"/>
              </a:ext>
            </a:extLst>
          </p:cNvPr>
          <p:cNvSpPr txBox="1"/>
          <p:nvPr/>
        </p:nvSpPr>
        <p:spPr>
          <a:xfrm>
            <a:off x="2762830" y="5068933"/>
            <a:ext cx="252665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 tooltip="http://tribework.blogspot.com/2012/05/seeing-through-criticism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84D2AD-90FD-4D60-BC1C-81E100B60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8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06"/>
    </mc:Choice>
    <mc:Fallback>
      <p:transition spd="slow" advTm="43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72F6A24-139E-4EB5-86D2-431F42EF8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63AE85-BE5D-4975-BACF-DDDCC9C2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E7751F0-16BF-4A9D-B778-5D46B92B4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755924-121A-47AA-8613-995D4108B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D2AFDA-19BE-4455-830E-1541E5D7B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FB15EBF-E414-4E00-87E7-700A78A60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434FB6-2C71-4AB6-A139-027BFC78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r>
              <a:rPr lang="en-US" sz="4100"/>
              <a:t>Responding to Critics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DA5B05-DD14-4860-AC45-02A8D2EE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holding a tennis racket&#10;&#10;Description automatically generated with medium confidence">
            <a:extLst>
              <a:ext uri="{FF2B5EF4-FFF2-40B4-BE49-F238E27FC236}">
                <a16:creationId xmlns:a16="http://schemas.microsoft.com/office/drawing/2014/main" id="{B63788E4-C755-4DA3-AA98-B00F90C25E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35" r="52745" b="-2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6BE37AC-AD36-4C42-9B8C-C5500F4E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C9DA2-9824-44C1-B4AE-849C2859E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r>
              <a:rPr lang="en-US" dirty="0"/>
              <a:t>UHCAA is all-inclusive.</a:t>
            </a:r>
          </a:p>
          <a:p>
            <a:r>
              <a:rPr lang="en-US" dirty="0"/>
              <a:t>Removes political saga.</a:t>
            </a:r>
          </a:p>
          <a:p>
            <a:r>
              <a:rPr lang="en-US" dirty="0"/>
              <a:t>Provides consistent coverage.</a:t>
            </a:r>
          </a:p>
          <a:p>
            <a:r>
              <a:rPr lang="en-US" dirty="0"/>
              <a:t>Sustainable preventative health care.</a:t>
            </a:r>
          </a:p>
          <a:p>
            <a:r>
              <a:rPr lang="en-US" dirty="0"/>
              <a:t>Improved long term public health.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B76EB-6C7A-4005-A121-4F3BC554F5F0}"/>
              </a:ext>
            </a:extLst>
          </p:cNvPr>
          <p:cNvSpPr txBox="1"/>
          <p:nvPr/>
        </p:nvSpPr>
        <p:spPr>
          <a:xfrm>
            <a:off x="2762831" y="5068933"/>
            <a:ext cx="252665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 tooltip="https://www.actuaries.digital/2015/07/15/compulsory-health-insurance-should-government-still-be-the-health-insurer-of-first-resor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212FFFC-0C46-486A-A355-E45CFC3B9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0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43"/>
    </mc:Choice>
    <mc:Fallback>
      <p:transition spd="slow" advTm="66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D1129-8FE8-4C6A-8649-77DB7D2EDF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07029" y="580749"/>
            <a:ext cx="9577941" cy="462012"/>
          </a:xfrm>
        </p:spPr>
        <p:txBody>
          <a:bodyPr>
            <a:normAutofit fontScale="90000"/>
          </a:bodyPr>
          <a:lstStyle/>
          <a:p>
            <a:pPr fontAlgn="base">
              <a:lnSpc>
                <a:spcPct val="90000"/>
              </a:lnSpc>
            </a:pPr>
            <a:br>
              <a:rPr lang="en-US" sz="1400" b="0" i="0" dirty="0">
                <a:solidFill>
                  <a:srgbClr val="262626"/>
                </a:solidFill>
                <a:effectLst/>
                <a:latin typeface="Helvetica" panose="020B0604020202020204" pitchFamily="34" charset="0"/>
              </a:rPr>
            </a:br>
            <a:br>
              <a:rPr lang="en-US" sz="1400" b="0" i="0" dirty="0">
                <a:solidFill>
                  <a:srgbClr val="262626"/>
                </a:solidFill>
                <a:effectLst/>
                <a:latin typeface="Helvetica" panose="020B0604020202020204" pitchFamily="34" charset="0"/>
              </a:rPr>
            </a:br>
            <a:r>
              <a:rPr lang="en-US" sz="1800" b="1" i="0" dirty="0">
                <a:solidFill>
                  <a:srgbClr val="262626"/>
                </a:solidFill>
                <a:effectLst/>
                <a:latin typeface="Helvetica" panose="020B0604020202020204" pitchFamily="34" charset="0"/>
              </a:rPr>
              <a:t>References</a:t>
            </a:r>
            <a:br>
              <a:rPr lang="en-US" sz="1400" b="1" i="0" dirty="0">
                <a:solidFill>
                  <a:srgbClr val="262626"/>
                </a:solidFill>
                <a:effectLst/>
                <a:latin typeface="Helvetica" panose="020B0604020202020204" pitchFamily="34" charset="0"/>
              </a:rPr>
            </a:br>
            <a:br>
              <a:rPr lang="en-US" sz="1400" b="0" i="0" dirty="0">
                <a:solidFill>
                  <a:srgbClr val="262626"/>
                </a:solidFill>
                <a:effectLst/>
                <a:latin typeface="Helvetica" panose="020B0604020202020204" pitchFamily="34" charset="0"/>
              </a:rPr>
            </a:br>
            <a:endParaRPr lang="en-US" sz="1400" dirty="0">
              <a:solidFill>
                <a:srgbClr val="262626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BDB41C-E1CB-499B-A491-C675B0B91D40}"/>
              </a:ext>
            </a:extLst>
          </p:cNvPr>
          <p:cNvSpPr txBox="1"/>
          <p:nvPr/>
        </p:nvSpPr>
        <p:spPr>
          <a:xfrm>
            <a:off x="893248" y="1042761"/>
            <a:ext cx="1107967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Anderson, D. M., &amp; Griffith, K. N. (2021). Increasing Insurance Choices In The Affordable Care Act Marketplaces, 2018-21.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Affairs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(11), 1706–1712.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https://doi.org/10.1377/hlthaff.2020.02058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Bachrach, D., O’Connor, K.,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Boozang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P., &amp; Manatt Health. (2021, January 26).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Finishing the job of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Medicaid expansion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State Health &amp; Value Strategies, A program supported by the Robert Wood</a:t>
            </a:r>
          </a:p>
          <a:p>
            <a:pPr marL="0" marR="0" indent="457200"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Johnson Foundation. Retrieved December 4, 2021, from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https://www.shvs.org/finishing-the-job-of-medicaid-expansion/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Barnes, J. M., Johnson, K. J., Boakye, E. A.,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Schapira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L.,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Akinyemiju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T., Park, E. M.,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Graboyes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M., &amp;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Osazuwa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-Peters, N. (2021). Early Medicaid Expansion and Cancer Mortality.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JNCI: Journal of the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800"/>
              </a:spcAft>
            </a:pP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National Cancer Institute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113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(12), 1714–1722.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https://doi.org/10.1093/jnci/djab135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Blumberg, Linda J. 2020. “Cutting through the Jargon: Health Care Reform Design Issues and Trade-Offs Facing Us Today.” Urban Institute, June 2. </a:t>
            </a:r>
          </a:p>
          <a:p>
            <a:pPr marL="457200" marR="0">
              <a:spcBef>
                <a:spcPts val="0"/>
              </a:spcBef>
              <a:spcAft>
                <a:spcPts val="800"/>
              </a:spcAft>
            </a:pP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www.urban.org/sites/default/files/publication/102326/cutting-through-the-jargon-health-care-reform-design-issues-and-trade-offs-facing-us-today.pdf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Doyle, Y., &amp; Bull, A. (2000). Role of private sector in United Kingdom healthcare system.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BMJ (Clinical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ed.)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321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(7260), 563–565.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https://doi.org/10.1136/bmj.321.7260.563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 management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Medicaid. (n.d.). Retrieved December 4, 2021, from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https://www.medicaid.gov/medicaid/financial-management/index.html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Geyman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(2022). The Future of Work in America: Demise of Employer-Sponsored Insurance and What Should Replace it.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Journal of Health Services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52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(1), 168–173.  	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https://doi.org/10.1177/00207314211044002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Jacobs, P. D., &amp; Hill, S. C. (2021). ACA Marketplaces Became Less Affordable Over Time for Many Middle-Class Families, Especially The Near-Elderly.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Affairs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(11), 1713–1721.  	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https://doi.org/10.1377/hlthaff.2021.00945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Lanese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 G., Birmingham, L.,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Alrubaie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N., &amp;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Hoornbeek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(2021). Healthcare for the Homeless (HCH) Projects and Medicaid Expansion.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Community Health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(6), 1139–1147.  	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https://doi.org/10.1007/s10900-021-01000-4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Livingston, S. (2020). UnitedHealth nearly doubles Q2 profit during pandemic.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Healthcare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(27), 8.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McMorrow, S. (2021). Stabilizing and Strengthening the Affordable Care Act: Opportunities for a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NewAdministration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Health Politics, Policy &amp; Law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(4), 549–562.                	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https://doi.org/10.1215/03616878-8970753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45" marR="0" indent="-360045"/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Prasad, R. (2019, March 14). </a:t>
            </a:r>
            <a:r>
              <a:rPr lang="en-US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human cost of Insulin in America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BBC News. Retrieved December 6, 2021, from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6"/>
              </a:rPr>
              <a:t>https://www.bbc.com/news/world-us-canada-47491964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  <a:p>
            <a:pPr marL="360045" marR="0" indent="-360045"/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045" marR="0" indent="-360045"/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Rocco, P., Keller, A. C., &amp; Kelly, A. S. (2020). State Politics and The Uneven Fate of Medicaid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Expansion.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 Affairs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(3), 494–501. 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7"/>
              </a:rPr>
              <a:t>https://doi.org/10.1377/hlthaff.2019.01414</a:t>
            </a:r>
            <a:endParaRPr lang="en-US" sz="10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45" marR="0" indent="-360045"/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Zieff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G., Kerr, Z. Y., Moore, J. B., &amp; Stoner, L. (2020). Universal Healthcare in the United States of America: A Healthy Debate. </a:t>
            </a:r>
            <a:r>
              <a:rPr lang="en-US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Medicina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(Kaunas, Lithuania)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(11), 580.  	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https://doi.org/10.3390/medicina56110580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4D78F6-985D-43A9-B3A5-6E37797CB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0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41"/>
    </mc:Choice>
    <mc:Fallback>
      <p:transition spd="slow" advTm="40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97AFA-F922-4D0B-BEF3-75D2DFF1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Outline &amp; Objectives of UHCAA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ADEE1-5954-4055-B3D7-FB26EFB76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9098" y="2547406"/>
            <a:ext cx="8038604" cy="3539068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role of Federal, State, and local governments in UHCAA.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role of Insurance Companies in UHCAA.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role of Employers in UHCAA.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role of Providers in UHCAA.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role of Consumers in UHCAA.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How UHCAA is funded.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advantages of UHCAA over the existing healthcare system in America.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critics might say about UHCAA.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Response to critics of UHCAA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50DB12B-6AA2-4581-8BFF-68FDB8321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1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75"/>
    </mc:Choice>
    <mc:Fallback>
      <p:transition spd="slow" advTm="33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EF80B2-475E-4E0A-A351-120210E97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0" i="0" dirty="0"/>
              <a:t>The role of Federal, State, and Local</a:t>
            </a:r>
            <a:r>
              <a:rPr lang="en-US" sz="4000" dirty="0"/>
              <a:t> </a:t>
            </a:r>
            <a:r>
              <a:rPr lang="en-US" sz="4000" b="0" i="0" dirty="0"/>
              <a:t>Governments in UHCAA</a:t>
            </a:r>
            <a:br>
              <a:rPr lang="en-US" sz="4000" b="0" i="0" dirty="0"/>
            </a:br>
            <a:endParaRPr lang="en-US" sz="4000" b="0" i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91E14-6D04-4B8B-8CE4-CC7611DEF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56932"/>
            <a:ext cx="6629400" cy="3318936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200" dirty="0"/>
              <a:t>The Federal Government would first pass the UHCAA making </a:t>
            </a:r>
            <a:r>
              <a:rPr lang="en-US" sz="2200" b="1" u="sng" dirty="0"/>
              <a:t>ALL Americans eligible for Medicaid</a:t>
            </a:r>
            <a:r>
              <a:rPr lang="en-US" sz="2200" dirty="0"/>
              <a:t>. 	</a:t>
            </a:r>
          </a:p>
          <a:p>
            <a:pPr marL="57150" indent="0">
              <a:lnSpc>
                <a:spcPct val="90000"/>
              </a:lnSpc>
              <a:buNone/>
            </a:pPr>
            <a:r>
              <a:rPr lang="en-US" sz="2200" dirty="0"/>
              <a:t>	</a:t>
            </a:r>
          </a:p>
          <a:p>
            <a:pPr marL="3429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200" dirty="0"/>
              <a:t>The act would remove State and Local Governments from any financial responsibility toward UHCAA.</a:t>
            </a:r>
          </a:p>
          <a:p>
            <a:pPr marL="971550" lvl="2" indent="0">
              <a:lnSpc>
                <a:spcPct val="90000"/>
              </a:lnSpc>
              <a:buNone/>
            </a:pPr>
            <a:r>
              <a:rPr lang="en-US" sz="2200" b="1" dirty="0"/>
              <a:t>	</a:t>
            </a:r>
          </a:p>
          <a:p>
            <a:pPr marL="342900" marR="0" lvl="0" indent="-285750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UHCAA would give control to the FDA to cap reasonable pricing for medication and procedures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.</a:t>
            </a:r>
          </a:p>
          <a:p>
            <a:pPr marL="57150" indent="0">
              <a:lnSpc>
                <a:spcPct val="90000"/>
              </a:lnSpc>
              <a:buNone/>
            </a:pPr>
            <a:endParaRPr lang="en-US" sz="1300" dirty="0"/>
          </a:p>
        </p:txBody>
      </p:sp>
      <p:pic>
        <p:nvPicPr>
          <p:cNvPr id="11" name="Picture 10" descr="Hand with a gavel">
            <a:extLst>
              <a:ext uri="{FF2B5EF4-FFF2-40B4-BE49-F238E27FC236}">
                <a16:creationId xmlns:a16="http://schemas.microsoft.com/office/drawing/2014/main" id="{778FA223-2090-4CCE-9239-431825B152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 r="27316"/>
          <a:stretch/>
        </p:blipFill>
        <p:spPr>
          <a:xfrm>
            <a:off x="8085026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84476B-3A0D-45D0-971F-9E6816D2F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2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41"/>
    </mc:Choice>
    <mc:Fallback>
      <p:transition spd="slow" advTm="44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602A-D3B5-4EA4-A044-7C72D68D0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Private Insurance Companies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A9E81E-DF06-48EA-B310-0C41BC31CE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954772"/>
              </p:ext>
            </p:extLst>
          </p:nvPr>
        </p:nvGraphicFramePr>
        <p:xfrm>
          <a:off x="1295400" y="2557463"/>
          <a:ext cx="9601200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A4D43A0-FAE0-493D-AB23-7762F4F45FB0}"/>
              </a:ext>
            </a:extLst>
          </p:cNvPr>
          <p:cNvSpPr txBox="1"/>
          <p:nvPr/>
        </p:nvSpPr>
        <p:spPr>
          <a:xfrm>
            <a:off x="1814635" y="2867847"/>
            <a:ext cx="85627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No longer the main form of reimbursement for American Healthcare</a:t>
            </a:r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Americans with private insurance would receive a tax break </a:t>
            </a:r>
          </a:p>
          <a:p>
            <a:r>
              <a:rPr lang="en-US" sz="2000" dirty="0"/>
              <a:t>    on their annual federal tax.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Private Insurance Companies may be forced to decrease their out-of-pocket costs</a:t>
            </a:r>
          </a:p>
          <a:p>
            <a:r>
              <a:rPr lang="en-US" sz="2000" dirty="0"/>
              <a:t>     due to less demand.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A40AEE-A391-42C7-A131-201BD955C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77"/>
    </mc:Choice>
    <mc:Fallback>
      <p:transition spd="slow" advTm="86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0FFF-29D9-4E60-8FF3-C6D0F9BEB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The Role of Employers</a:t>
            </a:r>
          </a:p>
        </p:txBody>
      </p:sp>
      <p:pic>
        <p:nvPicPr>
          <p:cNvPr id="19" name="Picture 18" descr="Text, letter&#10;&#10;Description automatically generated">
            <a:extLst>
              <a:ext uri="{FF2B5EF4-FFF2-40B4-BE49-F238E27FC236}">
                <a16:creationId xmlns:a16="http://schemas.microsoft.com/office/drawing/2014/main" id="{CD678B15-8F4B-488B-942D-2895CBA4A7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2795" r="29580"/>
          <a:stretch/>
        </p:blipFill>
        <p:spPr>
          <a:xfrm>
            <a:off x="1434269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40C336-D8C0-40EB-B9FE-815126CF6662}"/>
              </a:ext>
            </a:extLst>
          </p:cNvPr>
          <p:cNvSpPr txBox="1"/>
          <p:nvPr/>
        </p:nvSpPr>
        <p:spPr>
          <a:xfrm>
            <a:off x="4639732" y="2556932"/>
            <a:ext cx="6256863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 longer required to offer Health Insurance to employees.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May offer Private Health Insurance as an incentive to work for their company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Would</a:t>
            </a:r>
            <a:r>
              <a:rPr lang="en-US" sz="2400" b="1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pay an annual federal tax for UHCAA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Businesses would receive tax break if offering Private Insurance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A3ED58-92DD-4507-BC2D-3D1AB182327C}"/>
              </a:ext>
            </a:extLst>
          </p:cNvPr>
          <p:cNvSpPr txBox="1"/>
          <p:nvPr/>
        </p:nvSpPr>
        <p:spPr>
          <a:xfrm>
            <a:off x="1836499" y="5353765"/>
            <a:ext cx="233749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://the5stepbusinessstart.com/business-plan-anyone-can-star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624B4E-65A8-42CF-9289-A7BDD7F2D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5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92"/>
    </mc:Choice>
    <mc:Fallback>
      <p:transition spd="slow" advTm="62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DCCBB-FDD4-4521-A514-6A186571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sz="5400"/>
              <a:t>The Role of Providers</a:t>
            </a:r>
            <a:endParaRPr lang="en-US" sz="5400" dirty="0"/>
          </a:p>
        </p:txBody>
      </p:sp>
      <p:pic>
        <p:nvPicPr>
          <p:cNvPr id="4" name="Picture 3" descr="Surgeons working in an operating room">
            <a:extLst>
              <a:ext uri="{FF2B5EF4-FFF2-40B4-BE49-F238E27FC236}">
                <a16:creationId xmlns:a16="http://schemas.microsoft.com/office/drawing/2014/main" id="{57ACB236-8974-4C22-8950-6A8340A4BD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r="13075"/>
          <a:stretch/>
        </p:blipFill>
        <p:spPr>
          <a:xfrm>
            <a:off x="8085026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6678DC-7D2C-4D1C-BC89-DA64799A3A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629764"/>
              </p:ext>
            </p:extLst>
          </p:nvPr>
        </p:nvGraphicFramePr>
        <p:xfrm>
          <a:off x="1295402" y="2556932"/>
          <a:ext cx="6256866" cy="331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289FDC5-9926-4D7A-A2BB-09A2319A9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7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77"/>
    </mc:Choice>
    <mc:Fallback>
      <p:transition spd="slow" advTm="4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03E8C8A2-D2DA-42F8-84AA-AC5AB425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A5D1FE1-4883-49B4-AD3E-D0A3F8DCE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F829EAE-7CB1-410F-BAF1-55BD6DC24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EA5F8CE-974F-4443-AB3C-4799C332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4075D0C-1739-4729-A5C8-5C5707A94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DFD28A6-39F3-425F-8050-E5BF1B45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263958DE-3089-4707-A79D-8ADBDE597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C81077B-766D-44B3-909D-A26D42DA9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CC93258-4B7E-4DC5-AE91-AFAAD833A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5610CE6-9E44-431C-9AFA-E552B5D54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B4315B7-9CDC-4449-9705-67DAFE6F7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2D66995-395F-42A2-AB99-8B0E853BA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1E4BCD-F3A0-4DB4-BA20-4A7D76291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279" y="1041401"/>
            <a:ext cx="6528018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The Role of Consumers</a:t>
            </a:r>
            <a:endParaRPr lang="en-US" sz="5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E1255-50C6-4E82-B934-68A6648B2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279" y="3657597"/>
            <a:ext cx="6528018" cy="13208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10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Picture 4" descr="One in a crowd">
            <a:extLst>
              <a:ext uri="{FF2B5EF4-FFF2-40B4-BE49-F238E27FC236}">
                <a16:creationId xmlns:a16="http://schemas.microsoft.com/office/drawing/2014/main" id="{21C66A2A-3D2D-403C-BF14-8BE7E0C2139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976" r="25974" b="-2"/>
          <a:stretch/>
        </p:blipFill>
        <p:spPr>
          <a:xfrm>
            <a:off x="1081874" y="1041400"/>
            <a:ext cx="3059206" cy="477520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C4AED10-D735-4820-BE3F-7B5DE8BBC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2168" y="3522131"/>
            <a:ext cx="6492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07E83F-8139-4A73-B0A5-1E19D9CE0ECF}"/>
              </a:ext>
            </a:extLst>
          </p:cNvPr>
          <p:cNvSpPr txBox="1"/>
          <p:nvPr/>
        </p:nvSpPr>
        <p:spPr>
          <a:xfrm>
            <a:off x="5454738" y="3874405"/>
            <a:ext cx="54359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Seek preventative care.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Find a Primary Care Physician.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Chose healthy lifestyle.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6416855-205E-494F-BBB1-BE501585A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07"/>
    </mc:Choice>
    <mc:Fallback>
      <p:transition spd="slow" advTm="43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1B3A4-F2F2-4CF5-931B-6986EA99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/>
              <a:t>Who pays for UHCAA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195B468-6636-4B8D-A66B-A9DC84A0AB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279" r="33613"/>
          <a:stretch/>
        </p:blipFill>
        <p:spPr>
          <a:xfrm>
            <a:off x="1434269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E99C9-97C4-49E9-B374-559CBF02A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32" y="2556932"/>
            <a:ext cx="6256863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i="0">
                <a:effectLst/>
                <a:latin typeface="Berlingske Serif Text"/>
              </a:rPr>
              <a:t>Medicaid would be funded by the federal government through the annual UHCAA tax.</a:t>
            </a:r>
          </a:p>
          <a:p>
            <a:pPr>
              <a:lnSpc>
                <a:spcPct val="90000"/>
              </a:lnSpc>
            </a:pPr>
            <a:r>
              <a:rPr lang="en-US" b="0" i="0">
                <a:effectLst/>
                <a:latin typeface="Berlingske Serif Text"/>
              </a:rPr>
              <a:t>Americans would pay a yearly UHCAA tax</a:t>
            </a:r>
            <a:r>
              <a:rPr lang="en-US">
                <a:latin typeface="Berlingske Serif Text"/>
              </a:rPr>
              <a:t> based on earnings.</a:t>
            </a:r>
          </a:p>
          <a:p>
            <a:pPr>
              <a:lnSpc>
                <a:spcPct val="90000"/>
              </a:lnSpc>
            </a:pPr>
            <a:r>
              <a:rPr lang="en-US">
                <a:latin typeface="Berlingske Serif Text"/>
              </a:rPr>
              <a:t>Businesses</a:t>
            </a:r>
            <a:r>
              <a:rPr lang="en-US" b="0" i="0">
                <a:effectLst/>
                <a:latin typeface="Berlingske Serif Text"/>
              </a:rPr>
              <a:t> would </a:t>
            </a:r>
            <a:r>
              <a:rPr lang="en-US">
                <a:latin typeface="Berlingske Serif Text"/>
              </a:rPr>
              <a:t>pay an annual federal UHCAA tax based on earnings.</a:t>
            </a:r>
          </a:p>
          <a:p>
            <a:pPr>
              <a:lnSpc>
                <a:spcPct val="90000"/>
              </a:lnSpc>
            </a:pPr>
            <a:r>
              <a:rPr lang="en-US" b="0" i="0">
                <a:effectLst/>
                <a:latin typeface="Berlingske Serif Text"/>
              </a:rPr>
              <a:t>Tax breaks would be afforded to </a:t>
            </a:r>
            <a:r>
              <a:rPr lang="en-US">
                <a:latin typeface="Berlingske Serif Text"/>
              </a:rPr>
              <a:t>businesses and Americans who opt for private insurance.</a:t>
            </a:r>
            <a:endParaRPr lang="en-US" b="0" i="0">
              <a:effectLst/>
              <a:latin typeface="Berlingske Serif Text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3CFCBAE-0D86-40CD-8DA3-1ECCC6E04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1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12"/>
    </mc:Choice>
    <mc:Fallback>
      <p:transition spd="slow" advTm="4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E8C8A2-D2DA-42F8-84AA-AC5AB425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5D1FE1-4883-49B4-AD3E-D0A3F8DCE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829EAE-7CB1-410F-BAF1-55BD6DC24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EA5F8CE-974F-4443-AB3C-4799C332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075D0C-1739-4729-A5C8-5C5707A94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FD28A6-39F3-425F-8050-E5BF1B45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1D58666-E26B-4EAE-AA74-9C74E4BAF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288C4F-0F6C-4226-B8D2-C0EE4786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A0DC220-B0FC-4268-9E45-0705DA269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D2CA09E-2D13-478A-A98B-3A66ED646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4C9FAD-7A39-47B3-9F08-4C4F9DA20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DCB6FF3-6165-4BB2-80C5-7A6D0D25D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3D249DD-E1EC-4195-883B-CE6CBB6E6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054" y="879595"/>
            <a:ext cx="4429496" cy="39614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b="1" dirty="0"/>
              <a:t> Advantages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E0488CE-8E24-413E-B105-426B0506E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8045" y="3541181"/>
            <a:ext cx="6492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tethoscope">
            <a:extLst>
              <a:ext uri="{FF2B5EF4-FFF2-40B4-BE49-F238E27FC236}">
                <a16:creationId xmlns:a16="http://schemas.microsoft.com/office/drawing/2014/main" id="{A98B0AD3-D680-4B47-8462-B3881116D6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390" r="21848" b="2"/>
          <a:stretch/>
        </p:blipFill>
        <p:spPr>
          <a:xfrm>
            <a:off x="8105774" y="879595"/>
            <a:ext cx="3059206" cy="5120673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287569-F055-4D32-AF69-A1351D6D7274}"/>
              </a:ext>
            </a:extLst>
          </p:cNvPr>
          <p:cNvSpPr txBox="1"/>
          <p:nvPr/>
        </p:nvSpPr>
        <p:spPr>
          <a:xfrm>
            <a:off x="1249690" y="1475392"/>
            <a:ext cx="64245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Unified healthcare insurance to ALL Americans.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Medicaid is a “tried and true” healthcare insurance.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Proven positive impacts on health of people with Medicaid.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Providers have guaranteed reimbursement.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Consistent healthcare insurance.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0E532-483E-4711-B43F-EBFC5394B95C}"/>
              </a:ext>
            </a:extLst>
          </p:cNvPr>
          <p:cNvSpPr txBox="1"/>
          <p:nvPr/>
        </p:nvSpPr>
        <p:spPr>
          <a:xfrm>
            <a:off x="3089954" y="3731704"/>
            <a:ext cx="2411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Why UHCAA?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58BCD0-D36D-4C2A-B2CE-38F0A7E868AF}"/>
              </a:ext>
            </a:extLst>
          </p:cNvPr>
          <p:cNvSpPr txBox="1"/>
          <p:nvPr/>
        </p:nvSpPr>
        <p:spPr>
          <a:xfrm>
            <a:off x="1824643" y="4500761"/>
            <a:ext cx="5080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Because healthcare is an American Right!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B37315A-91E5-494D-8840-4BE015D3D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5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85"/>
    </mc:Choice>
    <mc:Fallback>
      <p:transition spd="slow" advTm="57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2445</TotalTime>
  <Words>1174</Words>
  <Application>Microsoft Office PowerPoint</Application>
  <PresentationFormat>Widescreen</PresentationFormat>
  <Paragraphs>94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Berlingske Serif Text</vt:lpstr>
      <vt:lpstr>Calibri</vt:lpstr>
      <vt:lpstr>Garamond</vt:lpstr>
      <vt:lpstr>Helvetica</vt:lpstr>
      <vt:lpstr>Times New Roman</vt:lpstr>
      <vt:lpstr>Wingdings</vt:lpstr>
      <vt:lpstr>Organic</vt:lpstr>
      <vt:lpstr>Designing Your Own Health Care System Universal Health Care of America Act (UHAA)</vt:lpstr>
      <vt:lpstr> Outline &amp; Objectives of UHCAA</vt:lpstr>
      <vt:lpstr>The role of Federal, State, and Local Governments in UHCAA </vt:lpstr>
      <vt:lpstr>The Role of Private Insurance Companies</vt:lpstr>
      <vt:lpstr>The Role of Employers</vt:lpstr>
      <vt:lpstr>The Role of Providers</vt:lpstr>
      <vt:lpstr>The Role of Consumers</vt:lpstr>
      <vt:lpstr>Who pays for UHCAA</vt:lpstr>
      <vt:lpstr> Advantages</vt:lpstr>
      <vt:lpstr>What Critics may say? </vt:lpstr>
      <vt:lpstr>Responding to Critics</vt:lpstr>
      <vt:lpstr>  References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National Health Service (NHS) in England </dc:title>
  <dc:creator>Kerri A Parsons</dc:creator>
  <cp:lastModifiedBy>Kerri A Parsons</cp:lastModifiedBy>
  <cp:revision>46</cp:revision>
  <dcterms:created xsi:type="dcterms:W3CDTF">2021-09-16T20:29:06Z</dcterms:created>
  <dcterms:modified xsi:type="dcterms:W3CDTF">2021-12-09T19:59:53Z</dcterms:modified>
</cp:coreProperties>
</file>